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63" r:id="rId5"/>
    <p:sldId id="264" r:id="rId6"/>
    <p:sldId id="265" r:id="rId7"/>
    <p:sldId id="274" r:id="rId8"/>
    <p:sldId id="266" r:id="rId9"/>
    <p:sldId id="269" r:id="rId10"/>
    <p:sldId id="271" r:id="rId11"/>
    <p:sldId id="273" r:id="rId12"/>
    <p:sldId id="262" r:id="rId1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2" autoAdjust="0"/>
    <p:restoredTop sz="94660"/>
  </p:normalViewPr>
  <p:slideViewPr>
    <p:cSldViewPr snapToGrid="0">
      <p:cViewPr varScale="1">
        <p:scale>
          <a:sx n="92" d="100"/>
          <a:sy n="92" d="100"/>
        </p:scale>
        <p:origin x="19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3A9B22A-55EC-4A68-A1AE-1A1AE03C8C30}" type="datetimeFigureOut">
              <a:rPr lang="en-US" smtClean="0"/>
              <a:t>6/7/2019</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cid:image002.jpg@01D4BE2F.9712D080"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cid:image002.jpg@01D4BE2F.9712D08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sp>
        <p:nvSpPr>
          <p:cNvPr id="8" name="Footer Placeholder 3"/>
          <p:cNvSpPr txBox="1">
            <a:spLocks/>
          </p:cNvSpPr>
          <p:nvPr userDrawn="1"/>
        </p:nvSpPr>
        <p:spPr>
          <a:xfrm>
            <a:off x="4191000" y="642852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latin typeface="Arial" panose="020B0604020202020204" pitchFamily="34" charset="0"/>
                <a:cs typeface="Arial" panose="020B0604020202020204" pitchFamily="34" charset="0"/>
              </a:rPr>
              <a:t>IRCC11</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Genoa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Italy</a:t>
            </a:r>
            <a:r>
              <a:rPr lang="de-DE" dirty="0">
                <a:latin typeface="Arial" panose="020B0604020202020204" pitchFamily="34" charset="0"/>
                <a:cs typeface="Arial" panose="020B0604020202020204" pitchFamily="34" charset="0"/>
              </a:rPr>
              <a:t> 3</a:t>
            </a:r>
            <a:r>
              <a:rPr lang="de-DE" baseline="30000" dirty="0">
                <a:latin typeface="Arial" panose="020B0604020202020204" pitchFamily="34" charset="0"/>
                <a:cs typeface="Arial" panose="020B0604020202020204" pitchFamily="34" charset="0"/>
              </a:rPr>
              <a:t>rd</a:t>
            </a:r>
            <a:r>
              <a:rPr lang="de-DE" dirty="0">
                <a:latin typeface="Arial" panose="020B0604020202020204" pitchFamily="34" charset="0"/>
                <a:cs typeface="Arial" panose="020B0604020202020204" pitchFamily="34" charset="0"/>
              </a:rPr>
              <a:t> – 5</a:t>
            </a:r>
            <a:r>
              <a:rPr lang="de-DE" baseline="30000" dirty="0">
                <a:latin typeface="Arial" panose="020B0604020202020204" pitchFamily="34" charset="0"/>
                <a:cs typeface="Arial" panose="020B0604020202020204" pitchFamily="34" charset="0"/>
              </a:rPr>
              <a:t>th</a:t>
            </a:r>
            <a:r>
              <a:rPr lang="de-DE" dirty="0">
                <a:latin typeface="Arial" panose="020B0604020202020204" pitchFamily="34" charset="0"/>
                <a:cs typeface="Arial" panose="020B0604020202020204" pitchFamily="34" charset="0"/>
              </a:rPr>
              <a:t> June, 2019</a:t>
            </a:r>
          </a:p>
        </p:txBody>
      </p:sp>
      <p:pic>
        <p:nvPicPr>
          <p:cNvPr id="11" name="Picture 2" descr="cid:image002.jpg@01D4BE2F.9712D080"/>
          <p:cNvPicPr>
            <a:picLocks noChangeAspect="1" noChangeArrowheads="1"/>
          </p:cNvPicPr>
          <p:nvPr userDrawn="1"/>
        </p:nvPicPr>
        <p:blipFill>
          <a:blip r:embed="rId3" r:link="rId4">
            <a:extLst>
              <a:ext uri="{28A0092B-C50C-407E-A947-70E740481C1C}">
                <a14:useLocalDpi xmlns:a14="http://schemas.microsoft.com/office/drawing/2010/main"/>
              </a:ext>
            </a:extLst>
          </a:blip>
          <a:srcRect/>
          <a:stretch>
            <a:fillRect/>
          </a:stretch>
        </p:blipFill>
        <p:spPr bwMode="auto">
          <a:xfrm>
            <a:off x="138618" y="44624"/>
            <a:ext cx="1610005" cy="161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sp>
        <p:nvSpPr>
          <p:cNvPr id="12" name="Footer Placeholder 3"/>
          <p:cNvSpPr txBox="1">
            <a:spLocks/>
          </p:cNvSpPr>
          <p:nvPr userDrawn="1"/>
        </p:nvSpPr>
        <p:spPr>
          <a:xfrm>
            <a:off x="4191000" y="642852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latin typeface="Arial" panose="020B0604020202020204" pitchFamily="34" charset="0"/>
                <a:cs typeface="Arial" panose="020B0604020202020204" pitchFamily="34" charset="0"/>
              </a:rPr>
              <a:t>IRCC11</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Genoa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Italy</a:t>
            </a:r>
            <a:r>
              <a:rPr lang="de-DE" dirty="0">
                <a:latin typeface="Arial" panose="020B0604020202020204" pitchFamily="34" charset="0"/>
                <a:cs typeface="Arial" panose="020B0604020202020204" pitchFamily="34" charset="0"/>
              </a:rPr>
              <a:t> 3</a:t>
            </a:r>
            <a:r>
              <a:rPr lang="de-DE" baseline="30000" dirty="0">
                <a:latin typeface="Arial" panose="020B0604020202020204" pitchFamily="34" charset="0"/>
                <a:cs typeface="Arial" panose="020B0604020202020204" pitchFamily="34" charset="0"/>
              </a:rPr>
              <a:t>rd</a:t>
            </a:r>
            <a:r>
              <a:rPr lang="de-DE" dirty="0">
                <a:latin typeface="Arial" panose="020B0604020202020204" pitchFamily="34" charset="0"/>
                <a:cs typeface="Arial" panose="020B0604020202020204" pitchFamily="34" charset="0"/>
              </a:rPr>
              <a:t> – 5</a:t>
            </a:r>
            <a:r>
              <a:rPr lang="de-DE" baseline="30000" dirty="0">
                <a:latin typeface="Arial" panose="020B0604020202020204" pitchFamily="34" charset="0"/>
                <a:cs typeface="Arial" panose="020B0604020202020204" pitchFamily="34" charset="0"/>
              </a:rPr>
              <a:t>th</a:t>
            </a:r>
            <a:r>
              <a:rPr lang="de-DE" dirty="0">
                <a:latin typeface="Arial" panose="020B0604020202020204" pitchFamily="34" charset="0"/>
                <a:cs typeface="Arial" panose="020B0604020202020204" pitchFamily="34" charset="0"/>
              </a:rPr>
              <a:t> June, 2019</a:t>
            </a:r>
          </a:p>
        </p:txBody>
      </p:sp>
      <p:pic>
        <p:nvPicPr>
          <p:cNvPr id="14" name="Picture 2" descr="cid:image002.jpg@01D4BE2F.9712D080"/>
          <p:cNvPicPr>
            <a:picLocks noChangeAspect="1" noChangeArrowheads="1"/>
          </p:cNvPicPr>
          <p:nvPr userDrawn="1"/>
        </p:nvPicPr>
        <p:blipFill>
          <a:blip r:embed="rId3" r:link="rId4" cstate="email">
            <a:extLst>
              <a:ext uri="{28A0092B-C50C-407E-A947-70E740481C1C}">
                <a14:useLocalDpi xmlns:a14="http://schemas.microsoft.com/office/drawing/2010/main"/>
              </a:ext>
            </a:extLst>
          </a:blip>
          <a:srcRect/>
          <a:stretch>
            <a:fillRect/>
          </a:stretch>
        </p:blipFill>
        <p:spPr bwMode="auto">
          <a:xfrm>
            <a:off x="138618" y="44624"/>
            <a:ext cx="1058863" cy="105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297576" y="1801631"/>
            <a:ext cx="10189029" cy="194085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1" lang="en-US" altLang="ja-JP" b="1" dirty="0">
                <a:solidFill>
                  <a:schemeClr val="bg2">
                    <a:lumMod val="50000"/>
                  </a:schemeClr>
                </a:solidFill>
              </a:rPr>
              <a:t>NORDIC HYDROGRAPHIC COMMISSION (NHC)</a:t>
            </a:r>
          </a:p>
          <a:p>
            <a:endParaRPr kumimoji="1" lang="en-US" altLang="ja-JP" b="1" dirty="0">
              <a:solidFill>
                <a:schemeClr val="bg2">
                  <a:lumMod val="50000"/>
                </a:schemeClr>
              </a:solidFill>
            </a:endParaRPr>
          </a:p>
          <a:p>
            <a:r>
              <a:rPr kumimoji="1" lang="en-US" altLang="ja-JP" b="1" dirty="0">
                <a:solidFill>
                  <a:schemeClr val="bg2">
                    <a:lumMod val="50000"/>
                  </a:schemeClr>
                </a:solidFill>
              </a:rPr>
              <a:t>NHC report to IRCC11</a:t>
            </a:r>
          </a:p>
          <a:p>
            <a:endParaRPr kumimoji="1" lang="en-US" altLang="ja-JP" b="1" dirty="0">
              <a:solidFill>
                <a:schemeClr val="bg2">
                  <a:lumMod val="50000"/>
                </a:schemeClr>
              </a:solidFill>
            </a:endParaRPr>
          </a:p>
          <a:p>
            <a:r>
              <a:rPr kumimoji="1" lang="en-US" altLang="ja-JP" sz="5100" b="1" dirty="0">
                <a:solidFill>
                  <a:schemeClr val="bg2">
                    <a:lumMod val="50000"/>
                  </a:schemeClr>
                </a:solidFill>
              </a:rPr>
              <a:t>Genoa, Italy 3-5 June 2019</a:t>
            </a:r>
            <a:endParaRPr kumimoji="1" lang="ja-JP" altLang="en-US" sz="5100" b="1" dirty="0">
              <a:solidFill>
                <a:schemeClr val="bg2">
                  <a:lumMod val="50000"/>
                </a:schemeClr>
              </a:solidFill>
            </a:endParaRPr>
          </a:p>
        </p:txBody>
      </p:sp>
      <p:sp>
        <p:nvSpPr>
          <p:cNvPr id="10" name="サブタイトル 2"/>
          <p:cNvSpPr txBox="1">
            <a:spLocks/>
          </p:cNvSpPr>
          <p:nvPr/>
        </p:nvSpPr>
        <p:spPr>
          <a:xfrm>
            <a:off x="1663337" y="388942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kumimoji="1" lang="en-US" altLang="ja-JP" sz="2800" dirty="0">
              <a:solidFill>
                <a:schemeClr val="bg2">
                  <a:lumMod val="50000"/>
                </a:schemeClr>
              </a:solidFill>
            </a:endParaRPr>
          </a:p>
          <a:p>
            <a:r>
              <a:rPr lang="ja-JP" altLang="en-US" sz="2800" dirty="0">
                <a:solidFill>
                  <a:schemeClr val="bg2">
                    <a:lumMod val="50000"/>
                  </a:schemeClr>
                </a:solidFill>
              </a:rPr>
              <a:t> </a:t>
            </a:r>
            <a:endParaRPr lang="en-US" altLang="ja-JP" sz="2800" dirty="0">
              <a:solidFill>
                <a:schemeClr val="bg2">
                  <a:lumMod val="50000"/>
                </a:schemeClr>
              </a:solidFill>
            </a:endParaRPr>
          </a:p>
          <a:p>
            <a:r>
              <a:rPr lang="en-US" altLang="ja-JP" sz="2800" dirty="0">
                <a:solidFill>
                  <a:schemeClr val="bg2">
                    <a:lumMod val="50000"/>
                  </a:schemeClr>
                </a:solidFill>
              </a:rPr>
              <a:t>Denmark on behalf of the NHC Chair from Iceland</a:t>
            </a:r>
            <a:endParaRPr kumimoji="1" lang="ja-JP" altLang="en-US" sz="2800" dirty="0">
              <a:solidFill>
                <a:schemeClr val="bg2">
                  <a:lumMod val="50000"/>
                </a:schemeClr>
              </a:solidFill>
            </a:endParaRPr>
          </a:p>
        </p:txBody>
      </p:sp>
      <p:sp>
        <p:nvSpPr>
          <p:cNvPr id="11" name="テキスト ボックス 10"/>
          <p:cNvSpPr txBox="1"/>
          <p:nvPr/>
        </p:nvSpPr>
        <p:spPr>
          <a:xfrm>
            <a:off x="9336677" y="296162"/>
            <a:ext cx="2590800" cy="523220"/>
          </a:xfrm>
          <a:prstGeom prst="rect">
            <a:avLst/>
          </a:prstGeom>
          <a:noFill/>
        </p:spPr>
        <p:txBody>
          <a:bodyPr wrap="square" rtlCol="0">
            <a:spAutoFit/>
          </a:bodyPr>
          <a:lstStyle/>
          <a:p>
            <a:pPr algn="ctr"/>
            <a:r>
              <a:rPr kumimoji="1" lang="en-US" altLang="ja-JP" sz="2800" dirty="0">
                <a:solidFill>
                  <a:schemeClr val="bg2">
                    <a:lumMod val="50000"/>
                  </a:schemeClr>
                </a:solidFill>
              </a:rPr>
              <a:t>IRCC11-06.1A</a:t>
            </a:r>
            <a:endParaRPr kumimoji="1" lang="ja-JP" altLang="en-US" sz="2800" dirty="0">
              <a:solidFill>
                <a:schemeClr val="bg2">
                  <a:lumMod val="50000"/>
                </a:schemeClr>
              </a:solidFill>
            </a:endParaRPr>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2310" y="42157"/>
            <a:ext cx="8770354" cy="6354184"/>
          </a:xfrm>
          <a:prstGeom prst="rect">
            <a:avLst/>
          </a:prstGeom>
        </p:spPr>
      </p:pic>
    </p:spTree>
    <p:extLst>
      <p:ext uri="{BB962C8B-B14F-4D97-AF65-F5344CB8AC3E}">
        <p14:creationId xmlns:p14="http://schemas.microsoft.com/office/powerpoint/2010/main" val="348913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2089" y="0"/>
            <a:ext cx="8066167" cy="5432700"/>
          </a:xfrm>
          <a:prstGeom prst="rect">
            <a:avLst/>
          </a:prstGeom>
        </p:spPr>
      </p:pic>
      <p:sp>
        <p:nvSpPr>
          <p:cNvPr id="5" name="Rektangel 4"/>
          <p:cNvSpPr/>
          <p:nvPr/>
        </p:nvSpPr>
        <p:spPr>
          <a:xfrm>
            <a:off x="862149" y="5432700"/>
            <a:ext cx="11181805" cy="646331"/>
          </a:xfrm>
          <a:prstGeom prst="rect">
            <a:avLst/>
          </a:prstGeom>
        </p:spPr>
        <p:txBody>
          <a:bodyPr wrap="square">
            <a:spAutoFit/>
          </a:bodyPr>
          <a:lstStyle/>
          <a:p>
            <a:r>
              <a:rPr lang="en-US" dirty="0">
                <a:solidFill>
                  <a:schemeClr val="bg2">
                    <a:lumMod val="50000"/>
                  </a:schemeClr>
                </a:solidFill>
                <a:latin typeface="Calibri" panose="020F0502020204030204" pitchFamily="34" charset="0"/>
              </a:rPr>
              <a:t>In order to develop the Nordic strategic approach and to concretize the results from the discussion the NHC63 meeting agreed to continue the strategic process and to arrange a NHC Strategic workshop in Norway in January 2020. </a:t>
            </a:r>
            <a:endParaRPr lang="da-DK" dirty="0">
              <a:solidFill>
                <a:schemeClr val="bg2">
                  <a:lumMod val="50000"/>
                </a:schemeClr>
              </a:solidFill>
            </a:endParaRPr>
          </a:p>
        </p:txBody>
      </p:sp>
    </p:spTree>
    <p:extLst>
      <p:ext uri="{BB962C8B-B14F-4D97-AF65-F5344CB8AC3E}">
        <p14:creationId xmlns:p14="http://schemas.microsoft.com/office/powerpoint/2010/main" val="126572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377" y="309449"/>
            <a:ext cx="10515600" cy="540511"/>
          </a:xfrm>
        </p:spPr>
        <p:txBody>
          <a:bodyPr>
            <a:normAutofit fontScale="90000"/>
          </a:bodyPr>
          <a:lstStyle/>
          <a:p>
            <a:r>
              <a:rPr lang="en-US" dirty="0">
                <a:latin typeface="Arial" panose="020B0604020202020204" pitchFamily="34" charset="0"/>
                <a:cs typeface="Arial" panose="020B0604020202020204" pitchFamily="34" charset="0"/>
              </a:rPr>
              <a:t>Action requested to IRCC</a:t>
            </a:r>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12</a:t>
            </a:fld>
            <a:endParaRPr lang="en-US" dirty="0"/>
          </a:p>
        </p:txBody>
      </p:sp>
      <p:sp>
        <p:nvSpPr>
          <p:cNvPr id="7" name="Rektangel 6"/>
          <p:cNvSpPr/>
          <p:nvPr/>
        </p:nvSpPr>
        <p:spPr>
          <a:xfrm>
            <a:off x="182880" y="1355433"/>
            <a:ext cx="11782697" cy="4216539"/>
          </a:xfrm>
          <a:prstGeom prst="rect">
            <a:avLst/>
          </a:prstGeom>
        </p:spPr>
        <p:txBody>
          <a:bodyPr wrap="square">
            <a:spAutoFit/>
          </a:bodyPr>
          <a:lstStyle/>
          <a:p>
            <a:r>
              <a:rPr lang="da-DK" sz="2000" b="1" dirty="0">
                <a:solidFill>
                  <a:schemeClr val="bg2">
                    <a:lumMod val="50000"/>
                  </a:schemeClr>
                </a:solidFill>
                <a:latin typeface="Calibri" panose="020F0502020204030204" pitchFamily="34" charset="0"/>
              </a:rPr>
              <a:t>NHC53 </a:t>
            </a:r>
            <a:r>
              <a:rPr lang="da-DK" sz="2000" b="1" dirty="0" err="1">
                <a:solidFill>
                  <a:schemeClr val="bg2">
                    <a:lumMod val="50000"/>
                  </a:schemeClr>
                </a:solidFill>
                <a:latin typeface="Calibri" panose="020F0502020204030204" pitchFamily="34" charset="0"/>
              </a:rPr>
              <a:t>Conclusions</a:t>
            </a:r>
            <a:r>
              <a:rPr lang="da-DK" sz="2000" dirty="0">
                <a:solidFill>
                  <a:schemeClr val="bg2">
                    <a:lumMod val="50000"/>
                  </a:schemeClr>
                </a:solidFill>
                <a:latin typeface="Calibri" panose="020F0502020204030204" pitchFamily="34" charset="0"/>
              </a:rPr>
              <a:t>: </a:t>
            </a:r>
          </a:p>
          <a:p>
            <a:pPr marL="285750" indent="-285750">
              <a:buFont typeface="Arial" panose="020B0604020202020204" pitchFamily="34" charset="0"/>
              <a:buChar char="•"/>
            </a:pPr>
            <a:r>
              <a:rPr lang="en-US" dirty="0">
                <a:solidFill>
                  <a:schemeClr val="bg2">
                    <a:lumMod val="50000"/>
                  </a:schemeClr>
                </a:solidFill>
                <a:latin typeface="Calibri" panose="020F0502020204030204" pitchFamily="34" charset="0"/>
              </a:rPr>
              <a:t>Member states to follow IHO Res2/1997 recommendations in their national reports to RHC. </a:t>
            </a:r>
          </a:p>
          <a:p>
            <a:pPr marL="285750" indent="-285750">
              <a:buFont typeface="Arial" panose="020B0604020202020204" pitchFamily="34" charset="0"/>
              <a:buChar char="•"/>
            </a:pPr>
            <a:r>
              <a:rPr lang="en-US" dirty="0">
                <a:solidFill>
                  <a:schemeClr val="bg2">
                    <a:lumMod val="50000"/>
                  </a:schemeClr>
                </a:solidFill>
                <a:latin typeface="Calibri" panose="020F0502020204030204" pitchFamily="34" charset="0"/>
              </a:rPr>
              <a:t>Nordic member states to establish CATZOC policies and provide information to DQWG </a:t>
            </a:r>
          </a:p>
          <a:p>
            <a:pPr marL="285750" indent="-285750">
              <a:buFont typeface="Arial" panose="020B0604020202020204" pitchFamily="34" charset="0"/>
              <a:buChar char="•"/>
            </a:pPr>
            <a:r>
              <a:rPr lang="en-US" dirty="0">
                <a:solidFill>
                  <a:schemeClr val="bg2">
                    <a:lumMod val="50000"/>
                  </a:schemeClr>
                </a:solidFill>
                <a:latin typeface="Calibri" panose="020F0502020204030204" pitchFamily="34" charset="0"/>
              </a:rPr>
              <a:t>To make a proposal (Sweden) to WENDWG about extended buffer limit for ENC overlaps (today 5 m), especially in smaller scale bands (1, 2 and 3).</a:t>
            </a:r>
          </a:p>
          <a:p>
            <a:pPr marL="285750" indent="-285750">
              <a:buFont typeface="Arial" panose="020B0604020202020204" pitchFamily="34" charset="0"/>
              <a:buChar char="•"/>
            </a:pPr>
            <a:endParaRPr lang="en-US" dirty="0">
              <a:solidFill>
                <a:schemeClr val="bg2">
                  <a:lumMod val="50000"/>
                </a:schemeClr>
              </a:solidFill>
              <a:latin typeface="Calibri" panose="020F0502020204030204" pitchFamily="34" charset="0"/>
            </a:endParaRPr>
          </a:p>
          <a:p>
            <a:r>
              <a:rPr lang="en-US" sz="2000" b="1" dirty="0">
                <a:solidFill>
                  <a:schemeClr val="bg2">
                    <a:lumMod val="50000"/>
                  </a:schemeClr>
                </a:solidFill>
                <a:latin typeface="Calibri" panose="020F0502020204030204" pitchFamily="34" charset="0"/>
              </a:rPr>
              <a:t>Achievements and lessons learned</a:t>
            </a:r>
          </a:p>
          <a:p>
            <a:pPr marL="285750" indent="-285750">
              <a:buFont typeface="Arial" panose="020B0604020202020204" pitchFamily="34" charset="0"/>
              <a:buChar char="•"/>
            </a:pPr>
            <a:r>
              <a:rPr lang="en-US" dirty="0">
                <a:solidFill>
                  <a:schemeClr val="bg2">
                    <a:lumMod val="50000"/>
                  </a:schemeClr>
                </a:solidFill>
                <a:latin typeface="Calibri" panose="020F0502020204030204" pitchFamily="34" charset="0"/>
              </a:rPr>
              <a:t>White paper- New Ship Route System in Kattegat (1 July 2020.</a:t>
            </a:r>
          </a:p>
          <a:p>
            <a:pPr marL="285750" indent="-285750">
              <a:buFont typeface="Arial" panose="020B0604020202020204" pitchFamily="34" charset="0"/>
              <a:buChar char="•"/>
            </a:pPr>
            <a:r>
              <a:rPr lang="en-US" dirty="0">
                <a:solidFill>
                  <a:schemeClr val="bg2">
                    <a:lumMod val="50000"/>
                  </a:schemeClr>
                </a:solidFill>
                <a:latin typeface="Calibri" panose="020F0502020204030204" pitchFamily="34" charset="0"/>
              </a:rPr>
              <a:t>To prepare an information paper about different </a:t>
            </a:r>
            <a:r>
              <a:rPr lang="en-US" dirty="0" err="1">
                <a:solidFill>
                  <a:schemeClr val="bg2">
                    <a:lumMod val="50000"/>
                  </a:schemeClr>
                </a:solidFill>
                <a:latin typeface="Calibri" panose="020F0502020204030204" pitchFamily="34" charset="0"/>
              </a:rPr>
              <a:t>licence</a:t>
            </a:r>
            <a:r>
              <a:rPr lang="en-US" dirty="0">
                <a:solidFill>
                  <a:schemeClr val="bg2">
                    <a:lumMod val="50000"/>
                  </a:schemeClr>
                </a:solidFill>
                <a:latin typeface="Calibri" panose="020F0502020204030204" pitchFamily="34" charset="0"/>
              </a:rPr>
              <a:t> models about data for leisure market.</a:t>
            </a:r>
          </a:p>
          <a:p>
            <a:pPr marL="285750" indent="-285750">
              <a:buFont typeface="Arial" panose="020B0604020202020204" pitchFamily="34" charset="0"/>
              <a:buChar char="•"/>
            </a:pPr>
            <a:r>
              <a:rPr lang="en-US" dirty="0">
                <a:solidFill>
                  <a:schemeClr val="bg2">
                    <a:lumMod val="50000"/>
                  </a:schemeClr>
                </a:solidFill>
                <a:latin typeface="Calibri" panose="020F0502020204030204" pitchFamily="34" charset="0"/>
              </a:rPr>
              <a:t>Related to IHO strategy review to prepare and send common questionnaire to the end users on their future requirements.</a:t>
            </a:r>
          </a:p>
          <a:p>
            <a:pPr marL="285750" indent="-285750">
              <a:buFont typeface="Arial" panose="020B0604020202020204" pitchFamily="34" charset="0"/>
              <a:buChar char="•"/>
            </a:pPr>
            <a:endParaRPr lang="en-US" dirty="0">
              <a:solidFill>
                <a:schemeClr val="bg2">
                  <a:lumMod val="50000"/>
                </a:schemeClr>
              </a:solidFill>
              <a:latin typeface="Calibri" panose="020F0502020204030204" pitchFamily="34" charset="0"/>
            </a:endParaRPr>
          </a:p>
          <a:p>
            <a:endParaRPr lang="en-US" sz="2400" dirty="0">
              <a:solidFill>
                <a:schemeClr val="bg2">
                  <a:lumMod val="50000"/>
                </a:schemeClr>
              </a:solidFill>
              <a:latin typeface="Calibri" panose="020F0502020204030204" pitchFamily="34" charset="0"/>
            </a:endParaRPr>
          </a:p>
          <a:p>
            <a:r>
              <a:rPr lang="en-US" sz="2400" b="1" dirty="0">
                <a:solidFill>
                  <a:schemeClr val="bg2">
                    <a:lumMod val="50000"/>
                  </a:schemeClr>
                </a:solidFill>
                <a:latin typeface="Calibri" panose="020F0502020204030204" pitchFamily="34" charset="0"/>
              </a:rPr>
              <a:t>The IRCC is invited to note this report.</a:t>
            </a:r>
          </a:p>
          <a:p>
            <a:pPr marL="285750" indent="-285750">
              <a:buFont typeface="Arial" panose="020B0604020202020204" pitchFamily="34" charset="0"/>
              <a:buChar char="•"/>
            </a:pPr>
            <a:endParaRPr lang="en-US" dirty="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246959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304" y="267111"/>
            <a:ext cx="10515600" cy="540511"/>
          </a:xfrm>
        </p:spPr>
        <p:txBody>
          <a:bodyPr>
            <a:normAutofit fontScale="90000"/>
          </a:bodyPr>
          <a:lstStyle/>
          <a:p>
            <a:r>
              <a:rPr lang="en-US" dirty="0">
                <a:latin typeface="Arial" panose="020B0604020202020204" pitchFamily="34" charset="0"/>
                <a:cs typeface="Arial" panose="020B0604020202020204" pitchFamily="34" charset="0"/>
              </a:rPr>
              <a:t>Outline of NHC</a:t>
            </a:r>
          </a:p>
        </p:txBody>
      </p:sp>
      <p:sp>
        <p:nvSpPr>
          <p:cNvPr id="5" name="Slide Number Placeholder 4"/>
          <p:cNvSpPr>
            <a:spLocks noGrp="1"/>
          </p:cNvSpPr>
          <p:nvPr>
            <p:ph type="sldNum" sz="quarter" idx="4294967295"/>
          </p:nvPr>
        </p:nvSpPr>
        <p:spPr>
          <a:xfrm>
            <a:off x="8986777" y="5931826"/>
            <a:ext cx="2743200" cy="365125"/>
          </a:xfrm>
        </p:spPr>
        <p:txBody>
          <a:bodyPr/>
          <a:lstStyle/>
          <a:p>
            <a:fld id="{EC878826-814C-4FD2-96B3-D147818A5C89}" type="slidenum">
              <a:rPr lang="en-US" smtClean="0"/>
              <a:t>2</a:t>
            </a:fld>
            <a:endParaRPr lang="en-US" dirty="0"/>
          </a:p>
        </p:txBody>
      </p:sp>
      <p:sp>
        <p:nvSpPr>
          <p:cNvPr id="8" name="コンテンツ プレースホルダー 2"/>
          <p:cNvSpPr>
            <a:spLocks noGrp="1"/>
          </p:cNvSpPr>
          <p:nvPr>
            <p:ph idx="1"/>
          </p:nvPr>
        </p:nvSpPr>
        <p:spPr>
          <a:xfrm>
            <a:off x="1135609" y="947033"/>
            <a:ext cx="9784938" cy="5254123"/>
          </a:xfrm>
        </p:spPr>
        <p:txBody>
          <a:bodyPr>
            <a:normAutofit lnSpcReduction="10000"/>
          </a:bodyPr>
          <a:lstStyle/>
          <a:p>
            <a:pPr marL="0" indent="0">
              <a:buNone/>
            </a:pPr>
            <a:r>
              <a:rPr lang="en-US" altLang="ja-JP" sz="2400" u="sng" dirty="0">
                <a:solidFill>
                  <a:schemeClr val="bg2">
                    <a:lumMod val="50000"/>
                  </a:schemeClr>
                </a:solidFill>
              </a:rPr>
              <a:t>Membership</a:t>
            </a:r>
          </a:p>
          <a:p>
            <a:pPr marL="0" indent="0">
              <a:buNone/>
            </a:pPr>
            <a:r>
              <a:rPr lang="en-US" altLang="ja-JP" sz="2000" dirty="0">
                <a:solidFill>
                  <a:schemeClr val="bg2">
                    <a:lumMod val="50000"/>
                  </a:schemeClr>
                </a:solidFill>
              </a:rPr>
              <a:t>Chair: 		</a:t>
            </a:r>
            <a:r>
              <a:rPr lang="en-US" altLang="ja-JP" sz="2000" dirty="0" err="1">
                <a:solidFill>
                  <a:schemeClr val="bg2">
                    <a:lumMod val="50000"/>
                  </a:schemeClr>
                </a:solidFill>
              </a:rPr>
              <a:t>Mr</a:t>
            </a:r>
            <a:r>
              <a:rPr lang="en-US" altLang="ja-JP" sz="2000" dirty="0">
                <a:solidFill>
                  <a:schemeClr val="bg2">
                    <a:lumMod val="50000"/>
                  </a:schemeClr>
                </a:solidFill>
              </a:rPr>
              <a:t> Georg </a:t>
            </a:r>
            <a:r>
              <a:rPr lang="en-US" altLang="ja-JP" sz="2000" dirty="0" err="1">
                <a:solidFill>
                  <a:schemeClr val="bg2">
                    <a:lumMod val="50000"/>
                  </a:schemeClr>
                </a:solidFill>
              </a:rPr>
              <a:t>Lárusson</a:t>
            </a:r>
            <a:r>
              <a:rPr lang="en-US" altLang="ja-JP" sz="2000" dirty="0">
                <a:solidFill>
                  <a:schemeClr val="bg2">
                    <a:lumMod val="50000"/>
                  </a:schemeClr>
                </a:solidFill>
              </a:rPr>
              <a:t> (IS) from April 2019</a:t>
            </a:r>
          </a:p>
          <a:p>
            <a:pPr marL="0" indent="0">
              <a:buNone/>
            </a:pPr>
            <a:r>
              <a:rPr lang="en-US" altLang="ja-JP" sz="2000" dirty="0">
                <a:solidFill>
                  <a:schemeClr val="bg2">
                    <a:lumMod val="50000"/>
                  </a:schemeClr>
                </a:solidFill>
              </a:rPr>
              <a:t>		</a:t>
            </a:r>
            <a:r>
              <a:rPr lang="en-US" altLang="ja-JP" sz="2000" dirty="0" err="1">
                <a:solidFill>
                  <a:schemeClr val="bg2">
                    <a:lumMod val="50000"/>
                  </a:schemeClr>
                </a:solidFill>
              </a:rPr>
              <a:t>Mr</a:t>
            </a:r>
            <a:r>
              <a:rPr lang="en-US" altLang="ja-JP" sz="2000" dirty="0">
                <a:solidFill>
                  <a:schemeClr val="bg2">
                    <a:lumMod val="50000"/>
                  </a:schemeClr>
                </a:solidFill>
              </a:rPr>
              <a:t> Rainer Mustaniemi, (FI) from April 2018</a:t>
            </a:r>
          </a:p>
          <a:p>
            <a:pPr marL="0" indent="0">
              <a:buNone/>
            </a:pPr>
            <a:r>
              <a:rPr lang="en-US" altLang="ja-JP" sz="2000" dirty="0">
                <a:solidFill>
                  <a:schemeClr val="bg2">
                    <a:lumMod val="50000"/>
                  </a:schemeClr>
                </a:solidFill>
              </a:rPr>
              <a:t>Vice-Chair: 	</a:t>
            </a:r>
            <a:r>
              <a:rPr lang="en-US" altLang="ja-JP" sz="2000" dirty="0" err="1">
                <a:solidFill>
                  <a:schemeClr val="bg2">
                    <a:lumMod val="50000"/>
                  </a:schemeClr>
                </a:solidFill>
              </a:rPr>
              <a:t>Mr</a:t>
            </a:r>
            <a:r>
              <a:rPr lang="en-US" altLang="ja-JP" sz="2000" dirty="0">
                <a:solidFill>
                  <a:schemeClr val="bg2">
                    <a:lumMod val="50000"/>
                  </a:schemeClr>
                </a:solidFill>
              </a:rPr>
              <a:t> </a:t>
            </a:r>
            <a:r>
              <a:rPr lang="en-US" altLang="ja-JP" sz="2000" dirty="0" err="1">
                <a:solidFill>
                  <a:schemeClr val="bg2">
                    <a:lumMod val="50000"/>
                  </a:schemeClr>
                </a:solidFill>
              </a:rPr>
              <a:t>Árni</a:t>
            </a:r>
            <a:r>
              <a:rPr lang="en-US" altLang="ja-JP" sz="2000" dirty="0">
                <a:solidFill>
                  <a:schemeClr val="bg2">
                    <a:lumMod val="50000"/>
                  </a:schemeClr>
                </a:solidFill>
              </a:rPr>
              <a:t> </a:t>
            </a:r>
            <a:r>
              <a:rPr lang="en-US" altLang="ja-JP" sz="2000" dirty="0" err="1">
                <a:solidFill>
                  <a:schemeClr val="bg2">
                    <a:lumMod val="50000"/>
                  </a:schemeClr>
                </a:solidFill>
              </a:rPr>
              <a:t>Þór</a:t>
            </a:r>
            <a:r>
              <a:rPr lang="en-US" altLang="ja-JP" sz="2000" dirty="0">
                <a:solidFill>
                  <a:schemeClr val="bg2">
                    <a:lumMod val="50000"/>
                  </a:schemeClr>
                </a:solidFill>
              </a:rPr>
              <a:t> </a:t>
            </a:r>
            <a:r>
              <a:rPr lang="en-US" altLang="ja-JP" sz="2000" dirty="0" err="1">
                <a:solidFill>
                  <a:schemeClr val="bg2">
                    <a:lumMod val="50000"/>
                  </a:schemeClr>
                </a:solidFill>
              </a:rPr>
              <a:t>Vésteinsson</a:t>
            </a:r>
            <a:r>
              <a:rPr lang="en-US" altLang="ja-JP" sz="2000" dirty="0">
                <a:solidFill>
                  <a:schemeClr val="bg2">
                    <a:lumMod val="50000"/>
                  </a:schemeClr>
                </a:solidFill>
              </a:rPr>
              <a:t> (IS) from April 2019</a:t>
            </a:r>
          </a:p>
          <a:p>
            <a:pPr marL="0" indent="0">
              <a:buNone/>
            </a:pPr>
            <a:r>
              <a:rPr lang="en-US" altLang="ja-JP" sz="2000" dirty="0">
                <a:solidFill>
                  <a:schemeClr val="bg2">
                    <a:lumMod val="50000"/>
                  </a:schemeClr>
                </a:solidFill>
              </a:rPr>
              <a:t>		</a:t>
            </a:r>
            <a:r>
              <a:rPr lang="en-US" altLang="ja-JP" sz="2000" dirty="0" err="1">
                <a:solidFill>
                  <a:schemeClr val="bg2">
                    <a:lumMod val="50000"/>
                  </a:schemeClr>
                </a:solidFill>
              </a:rPr>
              <a:t>Mr</a:t>
            </a:r>
            <a:r>
              <a:rPr lang="en-US" altLang="ja-JP" sz="2000" dirty="0">
                <a:solidFill>
                  <a:schemeClr val="bg2">
                    <a:lumMod val="50000"/>
                  </a:schemeClr>
                </a:solidFill>
              </a:rPr>
              <a:t> Jarmo Mäkinen, (FI) from April 2018</a:t>
            </a:r>
          </a:p>
          <a:p>
            <a:pPr marL="0" indent="0">
              <a:buNone/>
            </a:pPr>
            <a:r>
              <a:rPr lang="en-US" altLang="ja-JP" sz="2000" dirty="0">
                <a:solidFill>
                  <a:schemeClr val="bg2">
                    <a:lumMod val="50000"/>
                  </a:schemeClr>
                </a:solidFill>
              </a:rPr>
              <a:t>Membership:</a:t>
            </a:r>
          </a:p>
          <a:p>
            <a:r>
              <a:rPr lang="en-US" altLang="ja-JP" sz="2000" dirty="0">
                <a:solidFill>
                  <a:schemeClr val="bg2">
                    <a:lumMod val="50000"/>
                  </a:schemeClr>
                </a:solidFill>
              </a:rPr>
              <a:t>Members: Denmark, Finland, Iceland, Norway, Sweden</a:t>
            </a:r>
          </a:p>
          <a:p>
            <a:r>
              <a:rPr lang="en-US" altLang="ja-JP" sz="2000" dirty="0">
                <a:solidFill>
                  <a:schemeClr val="bg2">
                    <a:lumMod val="50000"/>
                  </a:schemeClr>
                </a:solidFill>
              </a:rPr>
              <a:t>Associate member(s): None</a:t>
            </a:r>
          </a:p>
          <a:p>
            <a:r>
              <a:rPr lang="en-US" altLang="ja-JP" sz="2000" dirty="0">
                <a:solidFill>
                  <a:schemeClr val="bg2">
                    <a:lumMod val="50000"/>
                  </a:schemeClr>
                </a:solidFill>
              </a:rPr>
              <a:t>Observers: IHO representative, Secretary General, Dr Mathias Jonas</a:t>
            </a:r>
          </a:p>
          <a:p>
            <a:pPr marL="0" indent="0">
              <a:buNone/>
            </a:pPr>
            <a:endParaRPr lang="en-US" altLang="ja-JP" sz="2000" dirty="0">
              <a:solidFill>
                <a:schemeClr val="bg2">
                  <a:lumMod val="50000"/>
                </a:schemeClr>
              </a:solidFill>
            </a:endParaRPr>
          </a:p>
          <a:p>
            <a:pPr marL="0" indent="0">
              <a:buNone/>
            </a:pPr>
            <a:r>
              <a:rPr lang="en-US" altLang="ja-JP" sz="2000" dirty="0">
                <a:solidFill>
                  <a:schemeClr val="bg2">
                    <a:lumMod val="50000"/>
                  </a:schemeClr>
                </a:solidFill>
              </a:rPr>
              <a:t>Current NHC Working Groups:</a:t>
            </a:r>
          </a:p>
          <a:p>
            <a:r>
              <a:rPr lang="en-US" altLang="ja-JP" sz="2100" dirty="0">
                <a:solidFill>
                  <a:schemeClr val="bg2">
                    <a:lumMod val="50000"/>
                  </a:schemeClr>
                </a:solidFill>
              </a:rPr>
              <a:t>Nordic Survey Expert Group (NSEG)</a:t>
            </a:r>
          </a:p>
          <a:p>
            <a:r>
              <a:rPr lang="en-US" altLang="ja-JP" sz="2100" dirty="0">
                <a:solidFill>
                  <a:schemeClr val="bg2">
                    <a:lumMod val="50000"/>
                  </a:schemeClr>
                </a:solidFill>
              </a:rPr>
              <a:t>Nordic Chart Production Expert Group (NCPEG)</a:t>
            </a:r>
          </a:p>
        </p:txBody>
      </p:sp>
    </p:spTree>
    <p:extLst>
      <p:ext uri="{BB962C8B-B14F-4D97-AF65-F5344CB8AC3E}">
        <p14:creationId xmlns:p14="http://schemas.microsoft.com/office/powerpoint/2010/main" val="377420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377" y="259414"/>
            <a:ext cx="10515600" cy="540511"/>
          </a:xfrm>
        </p:spPr>
        <p:txBody>
          <a:bodyPr>
            <a:normAutofit fontScale="90000"/>
          </a:bodyPr>
          <a:lstStyle/>
          <a:p>
            <a:r>
              <a:rPr lang="en-US" dirty="0">
                <a:latin typeface="Arial" panose="020B0604020202020204" pitchFamily="34" charset="0"/>
                <a:cs typeface="Arial" panose="020B0604020202020204" pitchFamily="34" charset="0"/>
              </a:rPr>
              <a:t>Meetings since IRCC10 (June 2018)</a:t>
            </a:r>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3</a:t>
            </a:fld>
            <a:endParaRPr lang="en-US" dirty="0"/>
          </a:p>
        </p:txBody>
      </p:sp>
      <p:sp>
        <p:nvSpPr>
          <p:cNvPr id="4" name="Rektangel 3"/>
          <p:cNvSpPr/>
          <p:nvPr/>
        </p:nvSpPr>
        <p:spPr>
          <a:xfrm>
            <a:off x="287383" y="799925"/>
            <a:ext cx="7036526" cy="2369880"/>
          </a:xfrm>
          <a:prstGeom prst="rect">
            <a:avLst/>
          </a:prstGeom>
        </p:spPr>
        <p:txBody>
          <a:bodyPr wrap="square">
            <a:spAutoFit/>
          </a:bodyPr>
          <a:lstStyle/>
          <a:p>
            <a:endParaRPr lang="da-DK" sz="2400" dirty="0">
              <a:solidFill>
                <a:srgbClr val="000000"/>
              </a:solidFill>
              <a:latin typeface="Calibri" panose="020F0502020204030204" pitchFamily="34" charset="0"/>
            </a:endParaRPr>
          </a:p>
          <a:p>
            <a:r>
              <a:rPr lang="da-DK" sz="2400" dirty="0">
                <a:solidFill>
                  <a:schemeClr val="bg2">
                    <a:lumMod val="50000"/>
                  </a:schemeClr>
                </a:solidFill>
                <a:latin typeface="Calibri" panose="020F0502020204030204" pitchFamily="34" charset="0"/>
              </a:rPr>
              <a:t> </a:t>
            </a:r>
            <a:r>
              <a:rPr lang="da-DK" sz="2200" u="sng" dirty="0">
                <a:solidFill>
                  <a:schemeClr val="bg2">
                    <a:lumMod val="50000"/>
                  </a:schemeClr>
                </a:solidFill>
              </a:rPr>
              <a:t>Meetings: </a:t>
            </a:r>
          </a:p>
          <a:p>
            <a:endParaRPr lang="da-DK" sz="2000" dirty="0">
              <a:solidFill>
                <a:schemeClr val="bg2">
                  <a:lumMod val="50000"/>
                </a:schemeClr>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NHC63 in Helsinki, Finland 9-11 April 2019 </a:t>
            </a:r>
          </a:p>
          <a:p>
            <a:r>
              <a:rPr lang="en-US" sz="2000" dirty="0">
                <a:solidFill>
                  <a:schemeClr val="bg2">
                    <a:lumMod val="50000"/>
                  </a:schemeClr>
                </a:solidFill>
                <a:latin typeface="Calibri" panose="020F0502020204030204" pitchFamily="34" charset="0"/>
              </a:rPr>
              <a:t>NHC63 Open session in Helsinki, Finland 11. April 2019</a:t>
            </a:r>
          </a:p>
          <a:p>
            <a:endParaRPr lang="en-US" sz="2000" dirty="0">
              <a:solidFill>
                <a:schemeClr val="bg2">
                  <a:lumMod val="50000"/>
                </a:schemeClr>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Next meeting (NHC64) will be in Reykjavik, Island, March 2020. </a:t>
            </a:r>
            <a:endParaRPr lang="da-DK" sz="2000" dirty="0">
              <a:solidFill>
                <a:schemeClr val="bg2">
                  <a:lumMod val="50000"/>
                </a:schemeClr>
              </a:solidFill>
            </a:endParaRPr>
          </a:p>
        </p:txBody>
      </p:sp>
      <p:pic>
        <p:nvPicPr>
          <p:cNvPr id="12" name="Billed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71360" y="1218288"/>
            <a:ext cx="4809252" cy="4631349"/>
          </a:xfrm>
          <a:prstGeom prst="rect">
            <a:avLst/>
          </a:prstGeom>
        </p:spPr>
      </p:pic>
    </p:spTree>
    <p:extLst>
      <p:ext uri="{BB962C8B-B14F-4D97-AF65-F5344CB8AC3E}">
        <p14:creationId xmlns:p14="http://schemas.microsoft.com/office/powerpoint/2010/main" val="185380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834" y="259414"/>
            <a:ext cx="11112500" cy="540511"/>
          </a:xfrm>
        </p:spPr>
        <p:txBody>
          <a:bodyPr>
            <a:normAutofit fontScale="90000"/>
          </a:bodyPr>
          <a:lstStyle/>
          <a:p>
            <a:r>
              <a:rPr lang="en-US" altLang="ja-JP" dirty="0"/>
              <a:t>Activities</a:t>
            </a:r>
            <a:endParaRPr lang="ja-JP" altLang="en-US" sz="3600" dirty="0"/>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4</a:t>
            </a:fld>
            <a:endParaRPr lang="en-US" dirty="0"/>
          </a:p>
        </p:txBody>
      </p:sp>
      <p:sp>
        <p:nvSpPr>
          <p:cNvPr id="4" name="Rektangel 3"/>
          <p:cNvSpPr/>
          <p:nvPr/>
        </p:nvSpPr>
        <p:spPr>
          <a:xfrm>
            <a:off x="382709" y="1516587"/>
            <a:ext cx="5495577" cy="3785652"/>
          </a:xfrm>
          <a:prstGeom prst="rect">
            <a:avLst/>
          </a:prstGeom>
        </p:spPr>
        <p:txBody>
          <a:bodyPr wrap="square">
            <a:spAutoFit/>
          </a:bodyPr>
          <a:lstStyle/>
          <a:p>
            <a:endParaRPr lang="da-DK" sz="2000" dirty="0">
              <a:solidFill>
                <a:srgbClr val="000000"/>
              </a:solidFill>
            </a:endParaRPr>
          </a:p>
          <a:p>
            <a:r>
              <a:rPr lang="en-US" sz="2000" dirty="0">
                <a:solidFill>
                  <a:schemeClr val="bg2">
                    <a:lumMod val="50000"/>
                  </a:schemeClr>
                </a:solidFill>
              </a:rPr>
              <a:t>- Status and development plans of </a:t>
            </a:r>
            <a:br>
              <a:rPr lang="en-US" sz="2000" dirty="0">
                <a:solidFill>
                  <a:schemeClr val="bg2">
                    <a:lumMod val="50000"/>
                  </a:schemeClr>
                </a:solidFill>
              </a:rPr>
            </a:br>
            <a:r>
              <a:rPr lang="en-US" sz="2000" dirty="0">
                <a:solidFill>
                  <a:schemeClr val="bg2">
                    <a:lumMod val="50000"/>
                  </a:schemeClr>
                </a:solidFill>
              </a:rPr>
              <a:t>  nautical publications</a:t>
            </a:r>
          </a:p>
          <a:p>
            <a:r>
              <a:rPr lang="en-US" sz="2000" dirty="0">
                <a:solidFill>
                  <a:schemeClr val="bg2">
                    <a:lumMod val="50000"/>
                  </a:schemeClr>
                </a:solidFill>
              </a:rPr>
              <a:t>- E-Navigation and future needs for improved </a:t>
            </a:r>
            <a:br>
              <a:rPr lang="en-US" sz="2000" dirty="0">
                <a:solidFill>
                  <a:schemeClr val="bg2">
                    <a:lumMod val="50000"/>
                  </a:schemeClr>
                </a:solidFill>
              </a:rPr>
            </a:br>
            <a:r>
              <a:rPr lang="en-US" sz="2000" dirty="0">
                <a:solidFill>
                  <a:schemeClr val="bg2">
                    <a:lumMod val="50000"/>
                  </a:schemeClr>
                </a:solidFill>
              </a:rPr>
              <a:t>  hydrographic services and Standards</a:t>
            </a:r>
          </a:p>
          <a:p>
            <a:r>
              <a:rPr lang="en-US" sz="2000" dirty="0">
                <a:solidFill>
                  <a:schemeClr val="bg2">
                    <a:lumMod val="50000"/>
                  </a:schemeClr>
                </a:solidFill>
              </a:rPr>
              <a:t>- Outcome of the Nordic strategic workshop.</a:t>
            </a:r>
          </a:p>
          <a:p>
            <a:r>
              <a:rPr lang="en-US" sz="2000" dirty="0">
                <a:solidFill>
                  <a:schemeClr val="bg2">
                    <a:lumMod val="50000"/>
                  </a:schemeClr>
                </a:solidFill>
              </a:rPr>
              <a:t>- Marine Spatial Data Infrastructure</a:t>
            </a:r>
          </a:p>
          <a:p>
            <a:r>
              <a:rPr lang="en-US" sz="2000" dirty="0">
                <a:solidFill>
                  <a:schemeClr val="bg2">
                    <a:lumMod val="50000"/>
                  </a:schemeClr>
                </a:solidFill>
              </a:rPr>
              <a:t>- Nordic Chart Production. Development of new </a:t>
            </a:r>
            <a:br>
              <a:rPr lang="en-US" sz="2000" dirty="0">
                <a:solidFill>
                  <a:schemeClr val="bg2">
                    <a:lumMod val="50000"/>
                  </a:schemeClr>
                </a:solidFill>
              </a:rPr>
            </a:br>
            <a:r>
              <a:rPr lang="en-US" sz="2000" dirty="0">
                <a:solidFill>
                  <a:schemeClr val="bg2">
                    <a:lumMod val="50000"/>
                  </a:schemeClr>
                </a:solidFill>
              </a:rPr>
              <a:t>  chart production systems</a:t>
            </a:r>
          </a:p>
          <a:p>
            <a:r>
              <a:rPr lang="en-US" sz="2000" dirty="0">
                <a:solidFill>
                  <a:schemeClr val="bg2">
                    <a:lumMod val="50000"/>
                  </a:schemeClr>
                </a:solidFill>
              </a:rPr>
              <a:t>- Validation of Chart Production Tools</a:t>
            </a:r>
          </a:p>
          <a:p>
            <a:r>
              <a:rPr lang="en-US" sz="2000" dirty="0">
                <a:solidFill>
                  <a:schemeClr val="bg2">
                    <a:lumMod val="50000"/>
                  </a:schemeClr>
                </a:solidFill>
              </a:rPr>
              <a:t>- Development of new Bathymetric Database</a:t>
            </a:r>
          </a:p>
          <a:p>
            <a:r>
              <a:rPr lang="en-US" sz="2000" dirty="0">
                <a:solidFill>
                  <a:schemeClr val="bg2">
                    <a:lumMod val="50000"/>
                  </a:schemeClr>
                </a:solidFill>
              </a:rPr>
              <a:t>- IHO EU network</a:t>
            </a:r>
          </a:p>
        </p:txBody>
      </p:sp>
      <p:sp>
        <p:nvSpPr>
          <p:cNvPr id="6" name="Rektangel 5"/>
          <p:cNvSpPr/>
          <p:nvPr/>
        </p:nvSpPr>
        <p:spPr>
          <a:xfrm>
            <a:off x="382709" y="1285754"/>
            <a:ext cx="10233040" cy="461665"/>
          </a:xfrm>
          <a:prstGeom prst="rect">
            <a:avLst/>
          </a:prstGeom>
        </p:spPr>
        <p:txBody>
          <a:bodyPr wrap="square">
            <a:spAutoFit/>
          </a:bodyPr>
          <a:lstStyle/>
          <a:p>
            <a:r>
              <a:rPr lang="en-US" sz="2400" b="1" dirty="0">
                <a:solidFill>
                  <a:schemeClr val="bg2">
                    <a:lumMod val="50000"/>
                  </a:schemeClr>
                </a:solidFill>
              </a:rPr>
              <a:t>The main subjects dealt with during the reporting period:</a:t>
            </a:r>
          </a:p>
        </p:txBody>
      </p:sp>
      <p:sp>
        <p:nvSpPr>
          <p:cNvPr id="7" name="Rektangel 6"/>
          <p:cNvSpPr/>
          <p:nvPr/>
        </p:nvSpPr>
        <p:spPr>
          <a:xfrm>
            <a:off x="6096000" y="1792295"/>
            <a:ext cx="6096000" cy="3477875"/>
          </a:xfrm>
          <a:prstGeom prst="rect">
            <a:avLst/>
          </a:prstGeom>
        </p:spPr>
        <p:txBody>
          <a:bodyPr>
            <a:spAutoFit/>
          </a:bodyPr>
          <a:lstStyle/>
          <a:p>
            <a:r>
              <a:rPr lang="en-US" sz="2000" dirty="0">
                <a:solidFill>
                  <a:schemeClr val="bg2">
                    <a:lumMod val="50000"/>
                  </a:schemeClr>
                </a:solidFill>
              </a:rPr>
              <a:t>- Outcome of WENDWG9</a:t>
            </a:r>
          </a:p>
          <a:p>
            <a:r>
              <a:rPr lang="en-US" sz="2000" dirty="0">
                <a:solidFill>
                  <a:schemeClr val="bg2">
                    <a:lumMod val="50000"/>
                  </a:schemeClr>
                </a:solidFill>
              </a:rPr>
              <a:t>- Digital products for the leisure market</a:t>
            </a:r>
          </a:p>
          <a:p>
            <a:r>
              <a:rPr lang="en-US" sz="2000" dirty="0">
                <a:solidFill>
                  <a:schemeClr val="bg2">
                    <a:lumMod val="50000"/>
                  </a:schemeClr>
                </a:solidFill>
              </a:rPr>
              <a:t>- S-100 product developments</a:t>
            </a:r>
          </a:p>
          <a:p>
            <a:r>
              <a:rPr lang="en-US" sz="2000" dirty="0">
                <a:solidFill>
                  <a:schemeClr val="bg2">
                    <a:lumMod val="50000"/>
                  </a:schemeClr>
                </a:solidFill>
              </a:rPr>
              <a:t>- RENC operations</a:t>
            </a:r>
          </a:p>
          <a:p>
            <a:r>
              <a:rPr lang="en-US" sz="2000" dirty="0">
                <a:solidFill>
                  <a:schemeClr val="bg2">
                    <a:lumMod val="50000"/>
                  </a:schemeClr>
                </a:solidFill>
              </a:rPr>
              <a:t>- New </a:t>
            </a:r>
            <a:r>
              <a:rPr lang="en-US" sz="2000" dirty="0" err="1">
                <a:solidFill>
                  <a:schemeClr val="bg2">
                    <a:lumMod val="50000"/>
                  </a:schemeClr>
                </a:solidFill>
              </a:rPr>
              <a:t>Routeing</a:t>
            </a:r>
            <a:r>
              <a:rPr lang="en-US" sz="2000" dirty="0">
                <a:solidFill>
                  <a:schemeClr val="bg2">
                    <a:lumMod val="50000"/>
                  </a:schemeClr>
                </a:solidFill>
              </a:rPr>
              <a:t> System in Kattegat</a:t>
            </a:r>
          </a:p>
          <a:p>
            <a:r>
              <a:rPr lang="en-US" sz="2000" dirty="0">
                <a:solidFill>
                  <a:schemeClr val="bg2">
                    <a:lumMod val="50000"/>
                  </a:schemeClr>
                </a:solidFill>
              </a:rPr>
              <a:t>- Harmonized chart datum</a:t>
            </a:r>
          </a:p>
          <a:p>
            <a:r>
              <a:rPr lang="en-US" sz="2000" dirty="0">
                <a:solidFill>
                  <a:schemeClr val="bg2">
                    <a:lumMod val="50000"/>
                  </a:schemeClr>
                </a:solidFill>
              </a:rPr>
              <a:t>- Crowd Source Bathymetry- Seabed 2030</a:t>
            </a:r>
          </a:p>
          <a:p>
            <a:r>
              <a:rPr lang="en-US" sz="2000" dirty="0">
                <a:solidFill>
                  <a:schemeClr val="bg2">
                    <a:lumMod val="50000"/>
                  </a:schemeClr>
                </a:solidFill>
              </a:rPr>
              <a:t>- Data Policy for HO’s</a:t>
            </a:r>
          </a:p>
          <a:p>
            <a:r>
              <a:rPr lang="en-US" sz="2000" dirty="0">
                <a:solidFill>
                  <a:schemeClr val="bg2">
                    <a:lumMod val="50000"/>
                  </a:schemeClr>
                </a:solidFill>
              </a:rPr>
              <a:t>- </a:t>
            </a:r>
            <a:r>
              <a:rPr lang="en-US" sz="2000" dirty="0" err="1">
                <a:solidFill>
                  <a:schemeClr val="bg2">
                    <a:lumMod val="50000"/>
                  </a:schemeClr>
                </a:solidFill>
              </a:rPr>
              <a:t>Reorganisation</a:t>
            </a:r>
            <a:r>
              <a:rPr lang="en-US" sz="2000" dirty="0">
                <a:solidFill>
                  <a:schemeClr val="bg2">
                    <a:lumMod val="50000"/>
                  </a:schemeClr>
                </a:solidFill>
              </a:rPr>
              <a:t> in HO’s</a:t>
            </a:r>
          </a:p>
          <a:p>
            <a:r>
              <a:rPr lang="en-US" sz="2000" dirty="0">
                <a:solidFill>
                  <a:schemeClr val="bg2">
                    <a:lumMod val="50000"/>
                  </a:schemeClr>
                </a:solidFill>
              </a:rPr>
              <a:t>- Open session for industry</a:t>
            </a:r>
          </a:p>
          <a:p>
            <a:r>
              <a:rPr lang="en-US" sz="2000" dirty="0">
                <a:solidFill>
                  <a:schemeClr val="bg2">
                    <a:lumMod val="50000"/>
                  </a:schemeClr>
                </a:solidFill>
              </a:rPr>
              <a:t>- Selection of the Council member.</a:t>
            </a:r>
            <a:endParaRPr lang="da-DK" sz="2000" dirty="0">
              <a:solidFill>
                <a:schemeClr val="bg2">
                  <a:lumMod val="50000"/>
                </a:schemeClr>
              </a:solidFill>
            </a:endParaRPr>
          </a:p>
        </p:txBody>
      </p:sp>
    </p:spTree>
    <p:extLst>
      <p:ext uri="{BB962C8B-B14F-4D97-AF65-F5344CB8AC3E}">
        <p14:creationId xmlns:p14="http://schemas.microsoft.com/office/powerpoint/2010/main" val="58135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125" y="259414"/>
            <a:ext cx="11112500" cy="540511"/>
          </a:xfrm>
        </p:spPr>
        <p:txBody>
          <a:bodyPr>
            <a:normAutofit fontScale="90000"/>
          </a:bodyPr>
          <a:lstStyle/>
          <a:p>
            <a:r>
              <a:rPr lang="en-US" altLang="ja-JP" dirty="0"/>
              <a:t>Activities      - </a:t>
            </a:r>
            <a:r>
              <a:rPr kumimoji="1" lang="en-US" altLang="ja-JP" dirty="0"/>
              <a:t>New ship route system -</a:t>
            </a:r>
            <a:endParaRPr lang="ja-JP" altLang="en-US" sz="3600" dirty="0"/>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5</a:t>
            </a:fld>
            <a:endParaRPr lang="en-US" dirty="0"/>
          </a:p>
        </p:txBody>
      </p:sp>
      <p:sp>
        <p:nvSpPr>
          <p:cNvPr id="4" name="Rektangel 3"/>
          <p:cNvSpPr/>
          <p:nvPr/>
        </p:nvSpPr>
        <p:spPr>
          <a:xfrm>
            <a:off x="298450" y="799925"/>
            <a:ext cx="5379540" cy="4278094"/>
          </a:xfrm>
          <a:prstGeom prst="rect">
            <a:avLst/>
          </a:prstGeom>
        </p:spPr>
        <p:txBody>
          <a:bodyPr wrap="square">
            <a:spAutoFit/>
          </a:bodyPr>
          <a:lstStyle/>
          <a:p>
            <a:endParaRPr lang="da-DK" sz="2000" dirty="0">
              <a:solidFill>
                <a:srgbClr val="000000"/>
              </a:solidFill>
              <a:latin typeface="Calibri" panose="020F0502020204030204" pitchFamily="34" charset="0"/>
            </a:endParaRPr>
          </a:p>
          <a:p>
            <a:r>
              <a:rPr lang="en-US" b="1" dirty="0">
                <a:solidFill>
                  <a:schemeClr val="bg2">
                    <a:lumMod val="50000"/>
                  </a:schemeClr>
                </a:solidFill>
                <a:latin typeface="Calibri" panose="020F0502020204030204" pitchFamily="34" charset="0"/>
              </a:rPr>
              <a:t>New ship route system in the Skagerrak and Kattegat </a:t>
            </a:r>
            <a:endParaRPr lang="en-US" dirty="0">
              <a:solidFill>
                <a:schemeClr val="bg2">
                  <a:lumMod val="50000"/>
                </a:schemeClr>
              </a:solidFill>
              <a:latin typeface="Calibri" panose="020F0502020204030204" pitchFamily="34" charset="0"/>
            </a:endParaRPr>
          </a:p>
          <a:p>
            <a:r>
              <a:rPr lang="en-US" dirty="0">
                <a:solidFill>
                  <a:schemeClr val="bg2">
                    <a:lumMod val="50000"/>
                  </a:schemeClr>
                </a:solidFill>
                <a:latin typeface="Calibri" panose="020F0502020204030204" pitchFamily="34" charset="0"/>
              </a:rPr>
              <a:t>The maritime authorities in Denmark and Sweden have since 2008 worked closely together on a major route initiative in order to increase navigational safety in the Skagerrak and Kattegat. </a:t>
            </a:r>
          </a:p>
          <a:p>
            <a:endParaRPr lang="en-US" dirty="0">
              <a:solidFill>
                <a:schemeClr val="bg2">
                  <a:lumMod val="50000"/>
                </a:schemeClr>
              </a:solidFill>
              <a:latin typeface="Calibri" panose="020F0502020204030204" pitchFamily="34" charset="0"/>
            </a:endParaRPr>
          </a:p>
          <a:p>
            <a:r>
              <a:rPr lang="en-US" dirty="0">
                <a:solidFill>
                  <a:schemeClr val="bg2">
                    <a:lumMod val="50000"/>
                  </a:schemeClr>
                </a:solidFill>
                <a:latin typeface="Calibri" panose="020F0502020204030204" pitchFamily="34" charset="0"/>
              </a:rPr>
              <a:t>A modern ship routing system can reduce the risk of accidents and oil spills, thus protecting the marine environment. IMO gave the final approval in May 2018 with implementation on July 1, 2020. </a:t>
            </a:r>
          </a:p>
          <a:p>
            <a:endParaRPr lang="en-US" dirty="0">
              <a:solidFill>
                <a:schemeClr val="bg2">
                  <a:lumMod val="50000"/>
                </a:schemeClr>
              </a:solidFill>
              <a:latin typeface="Calibri" panose="020F0502020204030204" pitchFamily="34" charset="0"/>
            </a:endParaRPr>
          </a:p>
          <a:p>
            <a:r>
              <a:rPr lang="da-DK" dirty="0">
                <a:solidFill>
                  <a:schemeClr val="bg2">
                    <a:lumMod val="50000"/>
                  </a:schemeClr>
                </a:solidFill>
                <a:latin typeface="Calibri" panose="020F0502020204030204" pitchFamily="34" charset="0"/>
              </a:rPr>
              <a:t>https://www.iho.int/mtg_docs/rhc/NHC/NHC63/NHC63_2019_C.1.3_White_paper_New_shi p_route_system_DK.pdf </a:t>
            </a:r>
            <a:endParaRPr lang="da-DK" dirty="0">
              <a:solidFill>
                <a:schemeClr val="bg2">
                  <a:lumMod val="50000"/>
                </a:schemeClr>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26925" y="1022013"/>
            <a:ext cx="4924599" cy="492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35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7086" y="2840762"/>
            <a:ext cx="3152502" cy="321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160417" y="250706"/>
            <a:ext cx="11112500" cy="540511"/>
          </a:xfrm>
        </p:spPr>
        <p:txBody>
          <a:bodyPr>
            <a:normAutofit fontScale="90000"/>
          </a:bodyPr>
          <a:lstStyle/>
          <a:p>
            <a:r>
              <a:rPr lang="en-US" altLang="ja-JP" dirty="0"/>
              <a:t>Activities      - </a:t>
            </a:r>
            <a:r>
              <a:rPr kumimoji="1" lang="en-US" altLang="ja-JP" dirty="0"/>
              <a:t>New ship route system -</a:t>
            </a:r>
            <a:endParaRPr lang="ja-JP" altLang="en-US" sz="3600" dirty="0"/>
          </a:p>
        </p:txBody>
      </p:sp>
      <p:sp>
        <p:nvSpPr>
          <p:cNvPr id="6" name="Undertitel 2"/>
          <p:cNvSpPr txBox="1">
            <a:spLocks/>
          </p:cNvSpPr>
          <p:nvPr/>
        </p:nvSpPr>
        <p:spPr>
          <a:xfrm>
            <a:off x="87086" y="1062446"/>
            <a:ext cx="12026537" cy="4021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2">
                    <a:lumMod val="50000"/>
                  </a:schemeClr>
                </a:solidFill>
                <a:latin typeface="Arial" panose="020B0604020202020204" pitchFamily="34" charset="0"/>
                <a:cs typeface="Arial" panose="020B0604020202020204" pitchFamily="34" charset="0"/>
              </a:rPr>
              <a:t>The implementation date of the routing measures will be 1 July 2020. </a:t>
            </a:r>
          </a:p>
          <a:p>
            <a:r>
              <a:rPr lang="en-US" sz="1600" dirty="0">
                <a:solidFill>
                  <a:schemeClr val="bg2">
                    <a:lumMod val="50000"/>
                  </a:schemeClr>
                </a:solidFill>
                <a:latin typeface="Arial" panose="020B0604020202020204" pitchFamily="34" charset="0"/>
                <a:cs typeface="Arial" panose="020B0604020202020204" pitchFamily="34" charset="0"/>
              </a:rPr>
              <a:t>This date allows sufficient time to complete hydrographical surveys, production of new charts, and to inform ship traffic thoroughly in due time.</a:t>
            </a:r>
          </a:p>
          <a:p>
            <a:r>
              <a:rPr lang="en-US" sz="1600" dirty="0">
                <a:solidFill>
                  <a:schemeClr val="bg2">
                    <a:lumMod val="50000"/>
                  </a:schemeClr>
                </a:solidFill>
                <a:latin typeface="Arial" panose="020B0604020202020204" pitchFamily="34" charset="0"/>
                <a:cs typeface="Arial" panose="020B0604020202020204" pitchFamily="34" charset="0"/>
              </a:rPr>
              <a:t>There is a need for new and updated paper charts and ENCs in the concerned area, and to synchronize depth information, such as specific depth contours between Danish and Swedish waters.</a:t>
            </a:r>
          </a:p>
          <a:p>
            <a:r>
              <a:rPr lang="en-US" sz="1600" dirty="0">
                <a:solidFill>
                  <a:schemeClr val="bg2">
                    <a:lumMod val="50000"/>
                  </a:schemeClr>
                </a:solidFill>
                <a:latin typeface="Arial" panose="020B0604020202020204" pitchFamily="34" charset="0"/>
                <a:cs typeface="Arial" panose="020B0604020202020204" pitchFamily="34" charset="0"/>
              </a:rPr>
              <a:t>The hydrographical authorities in Denmark and Sweden are allocating resources for this matter. </a:t>
            </a:r>
            <a:endParaRPr lang="da-DK" sz="1600" dirty="0">
              <a:solidFill>
                <a:schemeClr val="bg2">
                  <a:lumMod val="50000"/>
                </a:schemeClr>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10621" y="2861607"/>
            <a:ext cx="2522132" cy="31980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86016" y="2844163"/>
            <a:ext cx="2478177" cy="3209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kstfelt 8"/>
          <p:cNvSpPr txBox="1"/>
          <p:nvPr/>
        </p:nvSpPr>
        <p:spPr>
          <a:xfrm>
            <a:off x="8648081" y="2840762"/>
            <a:ext cx="3465542" cy="3170099"/>
          </a:xfrm>
          <a:prstGeom prst="rect">
            <a:avLst/>
          </a:prstGeom>
          <a:solidFill>
            <a:schemeClr val="bg1"/>
          </a:solidFill>
          <a:ln>
            <a:solidFill>
              <a:schemeClr val="tx1"/>
            </a:solidFill>
          </a:ln>
        </p:spPr>
        <p:txBody>
          <a:bodyPr wrap="square" rtlCol="0">
            <a:spAutoFit/>
          </a:bodyPr>
          <a:lstStyle/>
          <a:p>
            <a:r>
              <a:rPr lang="en-US" sz="1100" b="1" dirty="0">
                <a:latin typeface="Times New Roman" panose="02020603050405020304" pitchFamily="18" charset="0"/>
                <a:cs typeface="Times New Roman" panose="02020603050405020304" pitchFamily="18" charset="0"/>
              </a:rPr>
              <a:t>Changes in Kattegat</a:t>
            </a:r>
          </a:p>
          <a:p>
            <a:r>
              <a:rPr lang="en-US" sz="1100" dirty="0">
                <a:latin typeface="Times New Roman" panose="02020603050405020304" pitchFamily="18" charset="0"/>
                <a:cs typeface="Times New Roman" panose="02020603050405020304" pitchFamily="18" charset="0"/>
              </a:rPr>
              <a:t>The International Maritime Organization (IMO) has decided to establish a new </a:t>
            </a:r>
            <a:r>
              <a:rPr lang="en-US" sz="1100" dirty="0" err="1">
                <a:latin typeface="Times New Roman" panose="02020603050405020304" pitchFamily="18" charset="0"/>
                <a:cs typeface="Times New Roman" panose="02020603050405020304" pitchFamily="18" charset="0"/>
              </a:rPr>
              <a:t>routeing</a:t>
            </a:r>
            <a:r>
              <a:rPr lang="en-US" sz="1100" dirty="0">
                <a:latin typeface="Times New Roman" panose="02020603050405020304" pitchFamily="18" charset="0"/>
                <a:cs typeface="Times New Roman" panose="02020603050405020304" pitchFamily="18" charset="0"/>
              </a:rPr>
              <a:t> system in Kattegat and the northern part of The Sound from 1 July 2020.</a:t>
            </a:r>
          </a:p>
          <a:p>
            <a:r>
              <a:rPr lang="en-US" sz="1100" dirty="0">
                <a:latin typeface="Times New Roman" panose="02020603050405020304" pitchFamily="18" charset="0"/>
                <a:cs typeface="Times New Roman" panose="02020603050405020304" pitchFamily="18" charset="0"/>
              </a:rPr>
              <a:t>The intention is to reduce the large number of ships in the existing Route T by establishing a new recommended route, Route S, along the Swedish coast from </a:t>
            </a:r>
            <a:r>
              <a:rPr lang="en-US" sz="1100" dirty="0" err="1">
                <a:latin typeface="Times New Roman" panose="02020603050405020304" pitchFamily="18" charset="0"/>
                <a:cs typeface="Times New Roman" panose="02020603050405020304" pitchFamily="18" charset="0"/>
              </a:rPr>
              <a:t>Læsø</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Island to The Sound.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Along Route S, three traffic separation schemes will be established in order to separate north- and southbound traffic. Vessels to and from The Sound shall use Route S</a:t>
            </a:r>
          </a:p>
          <a:p>
            <a:r>
              <a:rPr lang="en-US" sz="1100" dirty="0">
                <a:latin typeface="Times New Roman" panose="02020603050405020304" pitchFamily="18" charset="0"/>
                <a:cs typeface="Times New Roman" panose="02020603050405020304" pitchFamily="18" charset="0"/>
              </a:rPr>
              <a:t>and vessels to and from the Great Belt shall use Route T.</a:t>
            </a:r>
          </a:p>
          <a:p>
            <a:r>
              <a:rPr lang="en-US" sz="1100" dirty="0">
                <a:latin typeface="Times New Roman" panose="02020603050405020304" pitchFamily="18" charset="0"/>
                <a:cs typeface="Times New Roman" panose="02020603050405020304" pitchFamily="18" charset="0"/>
              </a:rPr>
              <a:t>The existing Route T will change slightly when the new </a:t>
            </a:r>
            <a:r>
              <a:rPr lang="en-US" sz="1100" dirty="0" err="1">
                <a:latin typeface="Times New Roman" panose="02020603050405020304" pitchFamily="18" charset="0"/>
                <a:cs typeface="Times New Roman" panose="02020603050405020304" pitchFamily="18" charset="0"/>
              </a:rPr>
              <a:t>routeing</a:t>
            </a:r>
            <a:r>
              <a:rPr lang="en-US" sz="1100" dirty="0">
                <a:latin typeface="Times New Roman" panose="02020603050405020304" pitchFamily="18" charset="0"/>
                <a:cs typeface="Times New Roman" panose="02020603050405020304" pitchFamily="18" charset="0"/>
              </a:rPr>
              <a:t> system comes into force.</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What are the consequences?</a:t>
            </a:r>
            <a:endParaRPr lang="en-US" sz="800" dirty="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a:t>
            </a:r>
          </a:p>
          <a:p>
            <a:endParaRPr lang="en-US" sz="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41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39337" y="1215412"/>
            <a:ext cx="12157166" cy="4247317"/>
          </a:xfrm>
          <a:prstGeom prst="rect">
            <a:avLst/>
          </a:prstGeom>
        </p:spPr>
        <p:txBody>
          <a:bodyPr wrap="square">
            <a:spAutoFit/>
          </a:bodyPr>
          <a:lstStyle/>
          <a:p>
            <a:r>
              <a:rPr lang="en-US" b="1" dirty="0">
                <a:solidFill>
                  <a:schemeClr val="bg2">
                    <a:lumMod val="50000"/>
                  </a:schemeClr>
                </a:solidFill>
              </a:rPr>
              <a:t>Questionnaire</a:t>
            </a:r>
            <a:r>
              <a:rPr lang="en-US" dirty="0">
                <a:solidFill>
                  <a:schemeClr val="bg2">
                    <a:lumMod val="50000"/>
                  </a:schemeClr>
                </a:solidFill>
              </a:rPr>
              <a:t> to the NHC MS about nautical digital products for the leisure market.</a:t>
            </a:r>
          </a:p>
          <a:p>
            <a:endParaRPr lang="en-US" dirty="0">
              <a:solidFill>
                <a:schemeClr val="bg2">
                  <a:lumMod val="50000"/>
                </a:schemeClr>
              </a:solidFill>
            </a:endParaRPr>
          </a:p>
          <a:p>
            <a:r>
              <a:rPr lang="en-US" dirty="0">
                <a:solidFill>
                  <a:schemeClr val="bg2">
                    <a:lumMod val="50000"/>
                  </a:schemeClr>
                </a:solidFill>
              </a:rPr>
              <a:t>Generally most of the different NHC MS have a different approach to the leisure market, e.g. how they focus on digital products, </a:t>
            </a:r>
            <a:r>
              <a:rPr lang="en-US" dirty="0" err="1">
                <a:solidFill>
                  <a:schemeClr val="bg2">
                    <a:lumMod val="50000"/>
                  </a:schemeClr>
                </a:solidFill>
              </a:rPr>
              <a:t>legistration</a:t>
            </a:r>
            <a:r>
              <a:rPr lang="en-US" dirty="0">
                <a:solidFill>
                  <a:schemeClr val="bg2">
                    <a:lumMod val="50000"/>
                  </a:schemeClr>
                </a:solidFill>
              </a:rPr>
              <a:t>, distribution and financial model. =&gt; From a user perspective that means commercial companies and especially new companies that want to sell digital products for the leisure market it seems to be rather complicated.</a:t>
            </a:r>
          </a:p>
          <a:p>
            <a:endParaRPr lang="en-US" dirty="0">
              <a:solidFill>
                <a:schemeClr val="bg2">
                  <a:lumMod val="50000"/>
                </a:schemeClr>
              </a:solidFill>
            </a:endParaRPr>
          </a:p>
          <a:p>
            <a:r>
              <a:rPr lang="en-US" b="1" dirty="0">
                <a:solidFill>
                  <a:schemeClr val="bg2">
                    <a:lumMod val="50000"/>
                  </a:schemeClr>
                </a:solidFill>
              </a:rPr>
              <a:t>NHC discussion:</a:t>
            </a:r>
          </a:p>
          <a:p>
            <a:pPr marL="285750" indent="-285750">
              <a:buFontTx/>
              <a:buChar char="-"/>
            </a:pPr>
            <a:r>
              <a:rPr lang="en-US" dirty="0">
                <a:solidFill>
                  <a:schemeClr val="bg2">
                    <a:lumMod val="50000"/>
                  </a:schemeClr>
                </a:solidFill>
              </a:rPr>
              <a:t>How to make it easier from a regional perspective for private companies to get access to and sell digital products </a:t>
            </a:r>
          </a:p>
          <a:p>
            <a:pPr marL="285750" indent="-285750">
              <a:buFontTx/>
              <a:buChar char="-"/>
            </a:pPr>
            <a:r>
              <a:rPr lang="en-US" dirty="0">
                <a:solidFill>
                  <a:schemeClr val="bg2">
                    <a:lumMod val="50000"/>
                  </a:schemeClr>
                </a:solidFill>
              </a:rPr>
              <a:t>HOs approach to: user requirements of leisure craft market</a:t>
            </a:r>
          </a:p>
          <a:p>
            <a:pPr marL="285750" indent="-285750">
              <a:buFontTx/>
              <a:buChar char="-"/>
            </a:pPr>
            <a:r>
              <a:rPr lang="en-US" dirty="0">
                <a:solidFill>
                  <a:schemeClr val="bg2">
                    <a:lumMod val="50000"/>
                  </a:schemeClr>
                </a:solidFill>
              </a:rPr>
              <a:t>Best practice of distribution and use of electronic charts/data to the leisure market</a:t>
            </a:r>
          </a:p>
          <a:p>
            <a:pPr marL="285750" indent="-285750">
              <a:buFontTx/>
              <a:buChar char="-"/>
            </a:pPr>
            <a:r>
              <a:rPr lang="en-US" dirty="0">
                <a:solidFill>
                  <a:schemeClr val="bg2">
                    <a:lumMod val="50000"/>
                  </a:schemeClr>
                </a:solidFill>
              </a:rPr>
              <a:t>Best practice of royalty models</a:t>
            </a:r>
          </a:p>
          <a:p>
            <a:endParaRPr lang="en-US" dirty="0">
              <a:solidFill>
                <a:schemeClr val="bg2">
                  <a:lumMod val="50000"/>
                </a:schemeClr>
              </a:solidFill>
            </a:endParaRPr>
          </a:p>
          <a:p>
            <a:r>
              <a:rPr lang="en-US" b="1" dirty="0">
                <a:solidFill>
                  <a:schemeClr val="bg2">
                    <a:lumMod val="50000"/>
                  </a:schemeClr>
                </a:solidFill>
              </a:rPr>
              <a:t>Short term result:</a:t>
            </a:r>
          </a:p>
          <a:p>
            <a:r>
              <a:rPr lang="en-US" dirty="0">
                <a:solidFill>
                  <a:schemeClr val="bg2">
                    <a:lumMod val="50000"/>
                  </a:schemeClr>
                </a:solidFill>
              </a:rPr>
              <a:t>To prepare a NHC information paper about the different licenses models for the leisure market.</a:t>
            </a:r>
          </a:p>
          <a:p>
            <a:endParaRPr lang="da-DK" dirty="0">
              <a:solidFill>
                <a:schemeClr val="bg2">
                  <a:lumMod val="50000"/>
                </a:schemeClr>
              </a:solidFill>
            </a:endParaRPr>
          </a:p>
        </p:txBody>
      </p:sp>
      <p:sp>
        <p:nvSpPr>
          <p:cNvPr id="6" name="Title 1"/>
          <p:cNvSpPr>
            <a:spLocks noGrp="1"/>
          </p:cNvSpPr>
          <p:nvPr>
            <p:ph type="title"/>
          </p:nvPr>
        </p:nvSpPr>
        <p:spPr>
          <a:xfrm>
            <a:off x="1317172" y="355209"/>
            <a:ext cx="11112500" cy="540511"/>
          </a:xfrm>
        </p:spPr>
        <p:txBody>
          <a:bodyPr>
            <a:normAutofit fontScale="90000"/>
          </a:bodyPr>
          <a:lstStyle/>
          <a:p>
            <a:r>
              <a:rPr lang="en-US" altLang="ja-JP" dirty="0"/>
              <a:t>Activities - Digital products for the leisure market</a:t>
            </a:r>
            <a:r>
              <a:rPr kumimoji="1" lang="en-US" altLang="ja-JP" dirty="0"/>
              <a:t> -</a:t>
            </a:r>
            <a:endParaRPr lang="ja-JP" altLang="en-US" sz="3600" dirty="0"/>
          </a:p>
        </p:txBody>
      </p:sp>
    </p:spTree>
    <p:extLst>
      <p:ext uri="{BB962C8B-B14F-4D97-AF65-F5344CB8AC3E}">
        <p14:creationId xmlns:p14="http://schemas.microsoft.com/office/powerpoint/2010/main" val="8922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12" y="294249"/>
            <a:ext cx="11112500" cy="540511"/>
          </a:xfrm>
        </p:spPr>
        <p:txBody>
          <a:bodyPr>
            <a:normAutofit fontScale="90000"/>
          </a:bodyPr>
          <a:lstStyle/>
          <a:p>
            <a:r>
              <a:rPr lang="en-US" altLang="ja-JP" dirty="0"/>
              <a:t>Activities      - </a:t>
            </a:r>
            <a:r>
              <a:rPr kumimoji="1" lang="en-US" altLang="ja-JP" dirty="0"/>
              <a:t>NHC strategic workshop -</a:t>
            </a:r>
            <a:endParaRPr lang="ja-JP" altLang="en-US" sz="3600" dirty="0"/>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8</a:t>
            </a:fld>
            <a:endParaRPr lang="en-US" dirty="0"/>
          </a:p>
        </p:txBody>
      </p:sp>
      <p:sp>
        <p:nvSpPr>
          <p:cNvPr id="3" name="Rektangel 2"/>
          <p:cNvSpPr/>
          <p:nvPr/>
        </p:nvSpPr>
        <p:spPr>
          <a:xfrm>
            <a:off x="339166" y="1146127"/>
            <a:ext cx="11390811" cy="1785104"/>
          </a:xfrm>
          <a:prstGeom prst="rect">
            <a:avLst/>
          </a:prstGeom>
        </p:spPr>
        <p:txBody>
          <a:bodyPr wrap="square">
            <a:spAutoFit/>
          </a:bodyPr>
          <a:lstStyle/>
          <a:p>
            <a:r>
              <a:rPr lang="en-US" sz="2000" b="1" dirty="0">
                <a:solidFill>
                  <a:schemeClr val="bg2">
                    <a:lumMod val="50000"/>
                  </a:schemeClr>
                </a:solidFill>
                <a:latin typeface="Calibri" panose="020F0502020204030204" pitchFamily="34" charset="0"/>
              </a:rPr>
              <a:t>NHC strategic workshop - The future role of the Nordic Hydrographic Offices </a:t>
            </a:r>
            <a:endParaRPr lang="en-US" sz="2000" dirty="0">
              <a:solidFill>
                <a:schemeClr val="bg2">
                  <a:lumMod val="50000"/>
                </a:schemeClr>
              </a:solidFill>
              <a:latin typeface="Calibri" panose="020F0502020204030204" pitchFamily="34" charset="0"/>
            </a:endParaRPr>
          </a:p>
          <a:p>
            <a:r>
              <a:rPr lang="en-US" dirty="0">
                <a:solidFill>
                  <a:schemeClr val="bg2">
                    <a:lumMod val="50000"/>
                  </a:schemeClr>
                </a:solidFill>
                <a:latin typeface="Calibri" panose="020F0502020204030204" pitchFamily="34" charset="0"/>
              </a:rPr>
              <a:t>The aim of the NHC strategic workshop was to establish a strategic framework for the NHC MS in a Nordic perspective within the timeframe 2026/30 and to harmonize strategic milestones towards 2030. </a:t>
            </a:r>
          </a:p>
          <a:p>
            <a:endParaRPr lang="en-US" dirty="0">
              <a:solidFill>
                <a:schemeClr val="bg2">
                  <a:lumMod val="50000"/>
                </a:schemeClr>
              </a:solidFill>
              <a:latin typeface="Calibri" panose="020F0502020204030204" pitchFamily="34" charset="0"/>
            </a:endParaRPr>
          </a:p>
          <a:p>
            <a:r>
              <a:rPr lang="en-US" dirty="0">
                <a:solidFill>
                  <a:schemeClr val="bg2">
                    <a:lumMod val="50000"/>
                  </a:schemeClr>
                </a:solidFill>
                <a:latin typeface="Calibri" panose="020F0502020204030204" pitchFamily="34" charset="0"/>
              </a:rPr>
              <a:t>Before the workshop each NHC MS had to prepare a presentation and to complete a questionnaire about the present status and expectation for the future. </a:t>
            </a:r>
            <a:endParaRPr lang="da-DK" dirty="0">
              <a:solidFill>
                <a:schemeClr val="bg2">
                  <a:lumMod val="50000"/>
                </a:schemeClr>
              </a:solidFill>
            </a:endParaRPr>
          </a:p>
        </p:txBody>
      </p:sp>
      <p:pic>
        <p:nvPicPr>
          <p:cNvPr id="9" name="Picture 3" descr="Billed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0210452" y="4665245"/>
            <a:ext cx="1848497" cy="138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Bille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075" y="4658164"/>
            <a:ext cx="1811117" cy="135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Bille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48239" y="4721482"/>
            <a:ext cx="1839353" cy="135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Billed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3622" y="4647108"/>
            <a:ext cx="1840602" cy="138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illed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340776" y="3242598"/>
            <a:ext cx="3611596" cy="280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33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9</a:t>
            </a:fld>
            <a:endParaRPr lang="en-US" dirty="0"/>
          </a:p>
        </p:txBody>
      </p:sp>
      <p:pic>
        <p:nvPicPr>
          <p:cNvPr id="3" name="Billede 2"/>
          <p:cNvPicPr>
            <a:picLocks noChangeAspect="1"/>
          </p:cNvPicPr>
          <p:nvPr/>
        </p:nvPicPr>
        <p:blipFill>
          <a:blip r:embed="rId2"/>
          <a:stretch>
            <a:fillRect/>
          </a:stretch>
        </p:blipFill>
        <p:spPr>
          <a:xfrm>
            <a:off x="1480031" y="965323"/>
            <a:ext cx="9043793" cy="5087134"/>
          </a:xfrm>
          <a:prstGeom prst="rect">
            <a:avLst/>
          </a:prstGeom>
        </p:spPr>
      </p:pic>
      <p:sp>
        <p:nvSpPr>
          <p:cNvPr id="8" name="Title 1"/>
          <p:cNvSpPr>
            <a:spLocks noGrp="1"/>
          </p:cNvSpPr>
          <p:nvPr>
            <p:ph type="title"/>
          </p:nvPr>
        </p:nvSpPr>
        <p:spPr>
          <a:xfrm>
            <a:off x="1256212" y="294249"/>
            <a:ext cx="11112500" cy="540511"/>
          </a:xfrm>
        </p:spPr>
        <p:txBody>
          <a:bodyPr>
            <a:normAutofit fontScale="90000"/>
          </a:bodyPr>
          <a:lstStyle/>
          <a:p>
            <a:r>
              <a:rPr lang="en-US" altLang="ja-JP" dirty="0"/>
              <a:t>Activities      - </a:t>
            </a:r>
            <a:r>
              <a:rPr kumimoji="1" lang="en-US" altLang="ja-JP" dirty="0"/>
              <a:t>NHC strategic workshop -</a:t>
            </a:r>
            <a:endParaRPr lang="ja-JP" altLang="en-US" sz="3600" dirty="0"/>
          </a:p>
        </p:txBody>
      </p:sp>
    </p:spTree>
    <p:extLst>
      <p:ext uri="{BB962C8B-B14F-4D97-AF65-F5344CB8AC3E}">
        <p14:creationId xmlns:p14="http://schemas.microsoft.com/office/powerpoint/2010/main" val="49990317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1009</TotalTime>
  <Words>913</Words>
  <Application>Microsoft Office PowerPoint</Application>
  <PresentationFormat>Widescreen</PresentationFormat>
  <Paragraphs>117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Calibri</vt:lpstr>
      <vt:lpstr>Calibri Light</vt:lpstr>
      <vt:lpstr>Times New Roman</vt:lpstr>
      <vt:lpstr>Office Theme</vt:lpstr>
      <vt:lpstr>PowerPoint Presentation</vt:lpstr>
      <vt:lpstr>Outline of NHC</vt:lpstr>
      <vt:lpstr>Meetings since IRCC10 (June 2018)</vt:lpstr>
      <vt:lpstr>Activities</vt:lpstr>
      <vt:lpstr>Activities      - New ship route system -</vt:lpstr>
      <vt:lpstr>Activities      - New ship route system -</vt:lpstr>
      <vt:lpstr>Activities - Digital products for the leisure market -</vt:lpstr>
      <vt:lpstr>Activities      - NHC strategic workshop -</vt:lpstr>
      <vt:lpstr>Activities      - NHC strategic workshop -</vt:lpstr>
      <vt:lpstr>PowerPoint Presentation</vt:lpstr>
      <vt:lpstr>PowerPoint Presentation</vt:lpstr>
      <vt:lpstr>Action requested to IRCC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Wyatt</dc:creator>
  <cp:lastModifiedBy>Alberto Costaneves</cp:lastModifiedBy>
  <cp:revision>50</cp:revision>
  <cp:lastPrinted>2019-05-13T02:32:04Z</cp:lastPrinted>
  <dcterms:created xsi:type="dcterms:W3CDTF">2018-03-14T09:31:16Z</dcterms:created>
  <dcterms:modified xsi:type="dcterms:W3CDTF">2019-06-07T13:20:23Z</dcterms:modified>
</cp:coreProperties>
</file>